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1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95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3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900"/>
    <a:srgbClr val="F088B6"/>
    <a:srgbClr val="346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8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016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9684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320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10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05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362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532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258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594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4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387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C6714-5334-4C9B-B149-DF973C9C6011}" type="datetimeFigureOut">
              <a:rPr lang="da-DK" smtClean="0"/>
              <a:t>28-10-2020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5C1C-4629-4F0F-850E-65A1E93784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652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secret/58804114/fcbf81d718a682567bf2a18c6f1772b2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det-sker-ikke-for-mig-e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niels-erik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jorgen-gider-ikke-holde-nytar-me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kkerhedsstyrelsen.videomarketingplatform.co/peder-glemmer-aldrig-nytarsaften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0" y="1465220"/>
            <a:ext cx="12192000" cy="232576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da-DK" sz="96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HAV ET FLOT OG SIKKERT NYTÅR</a:t>
            </a:r>
            <a:endParaRPr lang="da-DK" sz="96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88" y="5575422"/>
            <a:ext cx="2796625" cy="84062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Rektangel 1"/>
          <p:cNvSpPr/>
          <p:nvPr/>
        </p:nvSpPr>
        <p:spPr>
          <a:xfrm>
            <a:off x="4510470" y="3790985"/>
            <a:ext cx="3171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4000" b="1" dirty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7.-10. klasse</a:t>
            </a:r>
            <a:endParaRPr lang="da-DK" sz="4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195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" y="9524"/>
            <a:ext cx="12180367" cy="68484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426926" y="2098766"/>
            <a:ext cx="5480988" cy="1763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accent2"/>
                </a:solidFill>
                <a:latin typeface="Raleway Black" panose="020B0A03030101060003" pitchFamily="34" charset="0"/>
              </a:rPr>
              <a:t>FYRVÆRKERIET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accent2"/>
                </a:solidFill>
                <a:latin typeface="Raleway Black" panose="020B0A03030101060003" pitchFamily="34" charset="0"/>
              </a:rPr>
              <a:t>SKAL VÆRE KØBT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accent2"/>
                </a:solidFill>
                <a:latin typeface="Raleway Black" panose="020B0A03030101060003" pitchFamily="34" charset="0"/>
              </a:rPr>
              <a:t>I EN BUTIK</a:t>
            </a:r>
            <a:endParaRPr lang="da-DK" sz="4800" i="1" dirty="0">
              <a:solidFill>
                <a:schemeClr val="accent2"/>
              </a:solidFill>
              <a:latin typeface="Raleway Black" panose="020B0A03030101060003" pitchFamily="34" charset="0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6426926" y="3861813"/>
            <a:ext cx="4424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Find ud af, hvordan fyrværkeriet </a:t>
            </a:r>
          </a:p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virker, før I tænder det.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97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80365" cy="6848475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557349" y="2098766"/>
            <a:ext cx="4766048" cy="1763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088B6"/>
                </a:solidFill>
                <a:latin typeface="Raleway Black" panose="020B0A03030101060003" pitchFamily="34" charset="0"/>
              </a:rPr>
              <a:t>BRUG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088B6"/>
                </a:solidFill>
                <a:latin typeface="Raleway Black" panose="020B0A03030101060003" pitchFamily="34" charset="0"/>
              </a:rPr>
              <a:t>FYRVÆRKERIET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088B6"/>
                </a:solidFill>
                <a:latin typeface="Raleway Black" panose="020B0A03030101060003" pitchFamily="34" charset="0"/>
              </a:rPr>
              <a:t>RIGTIGT 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557349" y="3861813"/>
            <a:ext cx="4548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det er lavet på en måde, </a:t>
            </a:r>
          </a:p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så I kan nå at komme på afstand.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505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9524"/>
            <a:ext cx="12180365" cy="684847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6670766" y="2098766"/>
            <a:ext cx="464261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BB900"/>
                </a:solidFill>
                <a:latin typeface="Raleway Black" panose="020B0A03030101060003" pitchFamily="34" charset="0"/>
              </a:rPr>
              <a:t>BRUG IKKE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BB900"/>
                </a:solidFill>
                <a:latin typeface="Raleway Black" panose="020B0A03030101060003" pitchFamily="34" charset="0"/>
              </a:rPr>
              <a:t>FYRVÆRKERI,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BB900"/>
                </a:solidFill>
                <a:latin typeface="Raleway Black" panose="020B0A03030101060003" pitchFamily="34" charset="0"/>
              </a:rPr>
              <a:t>DER SER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BB900"/>
                </a:solidFill>
                <a:latin typeface="Raleway Black" panose="020B0A03030101060003" pitchFamily="34" charset="0"/>
              </a:rPr>
              <a:t>HJEMMELAVET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rgbClr val="FBB900"/>
                </a:solidFill>
                <a:latin typeface="Raleway Black" panose="020B0A03030101060003" pitchFamily="34" charset="0"/>
              </a:rPr>
              <a:t>UD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02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909344" y="2276194"/>
            <a:ext cx="4373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b="1" spc="600" dirty="0" smtClean="0">
                <a:solidFill>
                  <a:srgbClr val="FBB900"/>
                </a:solidFill>
                <a:latin typeface="Raleway" panose="020B0503030101060003" pitchFamily="34" charset="0"/>
              </a:rPr>
              <a:t>RÅD NUMMER 3:</a:t>
            </a:r>
            <a:endParaRPr lang="da-DK" sz="3200" b="1" spc="600" dirty="0">
              <a:solidFill>
                <a:srgbClr val="FBB900"/>
              </a:solidFill>
              <a:latin typeface="Raleway" panose="020B0503030101060003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2288726" y="2860969"/>
            <a:ext cx="76145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6000" b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Hold aldrig tændt</a:t>
            </a:r>
            <a:br>
              <a:rPr lang="da-DK" sz="6000" b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6000" b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fyrværkeri i hånden</a:t>
            </a:r>
            <a:endParaRPr lang="da-DK" sz="6000" b="1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6922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" r="24785" b="32824"/>
          <a:stretch/>
        </p:blipFill>
        <p:spPr>
          <a:xfrm>
            <a:off x="6215449" y="0"/>
            <a:ext cx="7322752" cy="6858001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-1"/>
            <a:ext cx="8319592" cy="6858001"/>
            <a:chOff x="0" y="-1"/>
            <a:chExt cx="8319592" cy="6858001"/>
          </a:xfrm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Rektangel 8"/>
          <p:cNvSpPr/>
          <p:nvPr/>
        </p:nvSpPr>
        <p:spPr>
          <a:xfrm>
            <a:off x="0" y="0"/>
            <a:ext cx="13464746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557349" y="1595018"/>
            <a:ext cx="70936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LÆS PÅ FYRVÆRKERIET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HVORDAN DET SKAL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STÅ, NÅR I TÆNDER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DET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557348" y="3903342"/>
            <a:ext cx="5327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I må kun holde det i hånden, </a:t>
            </a:r>
          </a:p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hvis det står </a:t>
            </a:r>
            <a:r>
              <a:rPr lang="da-DK" sz="2400" b="1" i="1" dirty="0">
                <a:solidFill>
                  <a:schemeClr val="accent3"/>
                </a:solidFill>
                <a:latin typeface="Raleway" panose="020B0503030101060003" pitchFamily="34" charset="0"/>
              </a:rPr>
              <a:t>direkte </a:t>
            </a: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på fyrværkeriet</a:t>
            </a:r>
          </a:p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(fx. en stjernekaster) 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Tekstfelt 1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96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958" y="1578210"/>
            <a:ext cx="4541042" cy="3701576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 rot="10800000" flipH="1">
            <a:off x="0" y="-1"/>
            <a:ext cx="8319592" cy="6858001"/>
            <a:chOff x="0" y="-1"/>
            <a:chExt cx="8319592" cy="6858001"/>
          </a:xfrm>
          <a:solidFill>
            <a:srgbClr val="FBB900"/>
          </a:solidFill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557349" y="1997837"/>
            <a:ext cx="47051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HVIS I HOLDER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FYRVÆRKERI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I HÅNDEN, KAN 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I FÅ ØDELAGT</a:t>
            </a:r>
          </a:p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FINGRENE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12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2"/>
          <a:stretch/>
        </p:blipFill>
        <p:spPr>
          <a:xfrm>
            <a:off x="0" y="0"/>
            <a:ext cx="12206178" cy="6858000"/>
          </a:xfrm>
          <a:prstGeom prst="rect">
            <a:avLst/>
          </a:prstGeom>
        </p:spPr>
      </p:pic>
      <p:pic>
        <p:nvPicPr>
          <p:cNvPr id="5" name="Billed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9" y="2400854"/>
            <a:ext cx="3057802" cy="2056292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77314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/>
          <p:cNvSpPr txBox="1"/>
          <p:nvPr/>
        </p:nvSpPr>
        <p:spPr>
          <a:xfrm>
            <a:off x="3909344" y="2352727"/>
            <a:ext cx="4373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b="1" spc="600" dirty="0" smtClean="0">
                <a:solidFill>
                  <a:srgbClr val="FBB900"/>
                </a:solidFill>
                <a:latin typeface="Raleway" panose="020B0503030101060003" pitchFamily="34" charset="0"/>
              </a:rPr>
              <a:t>RÅD NUMMER 4:</a:t>
            </a:r>
            <a:endParaRPr lang="da-DK" sz="3200" b="1" spc="600" dirty="0">
              <a:solidFill>
                <a:srgbClr val="FBB900"/>
              </a:solidFill>
              <a:latin typeface="Raleway" panose="020B0503030101060003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3534256" y="2937502"/>
            <a:ext cx="51235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6000" b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Hold afstand</a:t>
            </a:r>
            <a:endParaRPr lang="da-DK" sz="6000" b="1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716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0" y="481341"/>
            <a:ext cx="8686800" cy="6138534"/>
          </a:xfrm>
          <a:prstGeom prst="rect">
            <a:avLst/>
          </a:prstGeom>
        </p:spPr>
      </p:pic>
      <p:grpSp>
        <p:nvGrpSpPr>
          <p:cNvPr id="2" name="Gruppe 1"/>
          <p:cNvGrpSpPr/>
          <p:nvPr/>
        </p:nvGrpSpPr>
        <p:grpSpPr>
          <a:xfrm rot="10800000" flipH="1">
            <a:off x="0" y="-1"/>
            <a:ext cx="8319592" cy="6858001"/>
            <a:chOff x="0" y="-1"/>
            <a:chExt cx="8319592" cy="6858001"/>
          </a:xfrm>
          <a:solidFill>
            <a:srgbClr val="FBB900"/>
          </a:solidFill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768902" y="2228667"/>
            <a:ext cx="36920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UNDGÅ AT 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BLIVE</a:t>
            </a:r>
            <a:r>
              <a:rPr lang="da-DK" sz="4800" i="1" dirty="0">
                <a:solidFill>
                  <a:schemeClr val="bg1"/>
                </a:solidFill>
                <a:latin typeface="Raleway Black" panose="020B0A03030101060003" pitchFamily="34" charset="0"/>
              </a:rPr>
              <a:t> </a:t>
            </a: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RAMT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768901" y="3428998"/>
            <a:ext cx="5388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Læn jer ikke ind over fyrværkeriet,</a:t>
            </a:r>
          </a:p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når det skal tændes, men sid på hug</a:t>
            </a:r>
            <a:b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</a:b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ved siden af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719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51"/>
          <a:stretch/>
        </p:blipFill>
        <p:spPr>
          <a:xfrm>
            <a:off x="5779929" y="0"/>
            <a:ext cx="6383997" cy="6858000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-1"/>
            <a:ext cx="8319592" cy="6858001"/>
            <a:chOff x="0" y="-1"/>
            <a:chExt cx="8319592" cy="6858001"/>
          </a:xfrm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557349" y="1595018"/>
            <a:ext cx="64379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SØRG FOR AT KOMME</a:t>
            </a:r>
            <a:r>
              <a:rPr lang="da-DK" sz="4800" i="1" dirty="0">
                <a:solidFill>
                  <a:schemeClr val="bg1"/>
                </a:solidFill>
                <a:latin typeface="Raleway Black" panose="020B0A03030101060003" pitchFamily="34" charset="0"/>
              </a:rPr>
              <a:t/>
            </a:r>
            <a:br>
              <a:rPr lang="da-DK" sz="4800" i="1" dirty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LANGT NOK VÆK,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NÅR FYRVÆRKERIET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ER TÆNDT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557348" y="3903342"/>
            <a:ext cx="5673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- det står på fyrværkeriet, hvor mange</a:t>
            </a:r>
            <a:b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</a:b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meter man skal gå væk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Tekstfelt 1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7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" name="Billed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9" y="2400854"/>
            <a:ext cx="3057802" cy="205629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91185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/>
          <p:cNvSpPr txBox="1"/>
          <p:nvPr/>
        </p:nvSpPr>
        <p:spPr>
          <a:xfrm>
            <a:off x="3909344" y="2352727"/>
            <a:ext cx="4373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b="1" spc="600" dirty="0" smtClean="0">
                <a:solidFill>
                  <a:srgbClr val="FBB900"/>
                </a:solidFill>
                <a:latin typeface="Raleway" panose="020B0503030101060003" pitchFamily="34" charset="0"/>
              </a:rPr>
              <a:t>RÅD NUMMER 5:</a:t>
            </a:r>
            <a:endParaRPr lang="da-DK" sz="3200" b="1" spc="600" dirty="0">
              <a:solidFill>
                <a:srgbClr val="FBB900"/>
              </a:solidFill>
              <a:latin typeface="Raleway" panose="020B0503030101060003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672904" y="2937502"/>
            <a:ext cx="10846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6000" b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Gå aldrig tilbage til en fuser</a:t>
            </a:r>
            <a:endParaRPr lang="da-DK" sz="6000" b="1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039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9" y="2400854"/>
            <a:ext cx="3057802" cy="205629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6281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 r="23293"/>
          <a:stretch/>
        </p:blipFill>
        <p:spPr>
          <a:xfrm>
            <a:off x="6184232" y="0"/>
            <a:ext cx="6003757" cy="6858000"/>
          </a:xfrm>
          <a:prstGeom prst="rect">
            <a:avLst/>
          </a:prstGeom>
        </p:spPr>
      </p:pic>
      <p:grpSp>
        <p:nvGrpSpPr>
          <p:cNvPr id="2" name="Gruppe 1"/>
          <p:cNvGrpSpPr/>
          <p:nvPr/>
        </p:nvGrpSpPr>
        <p:grpSpPr>
          <a:xfrm rot="10800000" flipH="1">
            <a:off x="0" y="-1"/>
            <a:ext cx="8319592" cy="6858001"/>
            <a:chOff x="0" y="-1"/>
            <a:chExt cx="8319592" cy="6858001"/>
          </a:xfrm>
          <a:solidFill>
            <a:schemeClr val="accent2"/>
          </a:solidFill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480144" y="1585338"/>
            <a:ext cx="5931432" cy="28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EN FUSER ER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FYRVÆRKERI, DER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IKKE EKSPLODERER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SELV OM DET ER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BLEVET TÆNDT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480143" y="4447660"/>
            <a:ext cx="5604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Det kan være fyrværkeri med fejl eller</a:t>
            </a:r>
            <a:b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</a:b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fyrværkeri, der har fået en skade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58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5" r="-24875"/>
          <a:stretch/>
        </p:blipFill>
        <p:spPr>
          <a:xfrm flipH="1">
            <a:off x="1806" y="-4"/>
            <a:ext cx="12188389" cy="6858000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-1"/>
            <a:ext cx="8319592" cy="6858001"/>
            <a:chOff x="0" y="-1"/>
            <a:chExt cx="8319592" cy="6858001"/>
          </a:xfrm>
          <a:solidFill>
            <a:srgbClr val="FBB900"/>
          </a:solidFill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425001" y="1595018"/>
            <a:ext cx="68419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HVIS FYRVÆRKERIET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IKKE BLIVER TÆNDT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RIGTIGT, SÅ LAD DET 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LIGGE OG GÅ IKKE HEN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TIL DET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425000" y="4411173"/>
            <a:ext cx="621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Der kan være gløder indeni, som pludselig</a:t>
            </a:r>
            <a:b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</a:b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får det til at eksplodere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Tekstfelt 1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83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9" r="5389"/>
          <a:stretch/>
        </p:blipFill>
        <p:spPr>
          <a:xfrm>
            <a:off x="1936984" y="0"/>
            <a:ext cx="10269967" cy="6858000"/>
          </a:xfrm>
          <a:prstGeom prst="rect">
            <a:avLst/>
          </a:prstGeom>
        </p:spPr>
      </p:pic>
      <p:grpSp>
        <p:nvGrpSpPr>
          <p:cNvPr id="2" name="Gruppe 1"/>
          <p:cNvGrpSpPr/>
          <p:nvPr/>
        </p:nvGrpSpPr>
        <p:grpSpPr>
          <a:xfrm rot="10800000" flipH="1">
            <a:off x="0" y="-1"/>
            <a:ext cx="8319592" cy="6858001"/>
            <a:chOff x="0" y="-1"/>
            <a:chExt cx="8319592" cy="6858001"/>
          </a:xfrm>
          <a:solidFill>
            <a:srgbClr val="F088B6"/>
          </a:solidFill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443231" y="1585338"/>
            <a:ext cx="54441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HVIS I FINDER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UBRUGT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FYRVÆRKERI,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SÅ LAD DET LIGGE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443230" y="3893662"/>
            <a:ext cx="6628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Tænd det ikke. Hvis fyrværkeri har en fejl</a:t>
            </a:r>
            <a:b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</a:b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eller en meget kort lunte, kan det eksplodere</a:t>
            </a:r>
            <a:b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</a:br>
            <a:r>
              <a:rPr lang="da-DK" sz="2400" b="1" i="1" dirty="0" smtClean="0">
                <a:solidFill>
                  <a:schemeClr val="accent3"/>
                </a:solidFill>
                <a:latin typeface="Raleway" panose="020B0503030101060003" pitchFamily="34" charset="0"/>
              </a:rPr>
              <a:t>så hurtigt, at I ikke når at komme væk</a:t>
            </a:r>
            <a:endParaRPr lang="da-DK" sz="2400" b="1" i="1" dirty="0">
              <a:solidFill>
                <a:schemeClr val="accent3"/>
              </a:solidFill>
              <a:latin typeface="Raleway" panose="020B0503030101060003" pitchFamily="34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868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37" r="11437"/>
          <a:stretch/>
        </p:blipFill>
        <p:spPr>
          <a:xfrm>
            <a:off x="1877568" y="0"/>
            <a:ext cx="10314432" cy="6858000"/>
          </a:xfrm>
          <a:prstGeom prst="rect">
            <a:avLst/>
          </a:prstGeom>
        </p:spPr>
      </p:pic>
      <p:grpSp>
        <p:nvGrpSpPr>
          <p:cNvPr id="10" name="Gruppe 9"/>
          <p:cNvGrpSpPr/>
          <p:nvPr/>
        </p:nvGrpSpPr>
        <p:grpSpPr>
          <a:xfrm>
            <a:off x="0" y="-1"/>
            <a:ext cx="8319592" cy="6858001"/>
            <a:chOff x="0" y="-1"/>
            <a:chExt cx="8319592" cy="6858001"/>
          </a:xfrm>
          <a:solidFill>
            <a:srgbClr val="346989"/>
          </a:solidFill>
        </p:grpSpPr>
        <p:sp>
          <p:nvSpPr>
            <p:cNvPr id="3" name="Rektangel 2"/>
            <p:cNvSpPr/>
            <p:nvPr/>
          </p:nvSpPr>
          <p:spPr>
            <a:xfrm>
              <a:off x="0" y="2"/>
              <a:ext cx="6215449" cy="68579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" name="Retvinklet trekant 3"/>
            <p:cNvSpPr/>
            <p:nvPr/>
          </p:nvSpPr>
          <p:spPr>
            <a:xfrm rot="10800000" flipH="1">
              <a:off x="6208415" y="-1"/>
              <a:ext cx="2111177" cy="685799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/>
          <p:cNvSpPr txBox="1"/>
          <p:nvPr/>
        </p:nvSpPr>
        <p:spPr>
          <a:xfrm>
            <a:off x="425001" y="1379997"/>
            <a:ext cx="65421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SØRG FOR AT FJERNE 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FUSERE, NÅR DET 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BLIVER LYST OG DE 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HAR LIGGET NOGLE </a:t>
            </a:r>
            <a:b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4800" i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TIMER</a:t>
            </a:r>
            <a:endParaRPr lang="da-DK" sz="2400" b="1" i="1" dirty="0" smtClean="0">
              <a:latin typeface="Raleway" panose="020B0503030101060003" pitchFamily="34" charset="0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25001" y="42423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i="1" dirty="0">
                <a:latin typeface="Raleway" panose="020B0503030101060003" pitchFamily="34" charset="0"/>
              </a:rPr>
              <a:t>Det er affald, som </a:t>
            </a:r>
            <a:r>
              <a:rPr lang="da-DK" b="1" i="1" dirty="0" smtClean="0">
                <a:latin typeface="Raleway" panose="020B0503030101060003" pitchFamily="34" charset="0"/>
              </a:rPr>
              <a:t>I </a:t>
            </a:r>
            <a:r>
              <a:rPr lang="da-DK" b="1" i="1" dirty="0">
                <a:latin typeface="Raleway" panose="020B0503030101060003" pitchFamily="34" charset="0"/>
              </a:rPr>
              <a:t>skal sørge for, </a:t>
            </a:r>
            <a:endParaRPr lang="da-DK" b="1" i="1" dirty="0" smtClean="0">
              <a:latin typeface="Raleway" panose="020B0503030101060003" pitchFamily="34" charset="0"/>
            </a:endParaRPr>
          </a:p>
          <a:p>
            <a:r>
              <a:rPr lang="da-DK" b="1" i="1" dirty="0" smtClean="0">
                <a:latin typeface="Raleway" panose="020B0503030101060003" pitchFamily="34" charset="0"/>
              </a:rPr>
              <a:t>at </a:t>
            </a:r>
            <a:r>
              <a:rPr lang="da-DK" b="1" i="1" dirty="0">
                <a:latin typeface="Raleway" panose="020B0503030101060003" pitchFamily="34" charset="0"/>
              </a:rPr>
              <a:t>andre ikke kommer til skade med</a:t>
            </a:r>
          </a:p>
        </p:txBody>
      </p:sp>
    </p:spTree>
    <p:extLst>
      <p:ext uri="{BB962C8B-B14F-4D97-AF65-F5344CB8AC3E}">
        <p14:creationId xmlns:p14="http://schemas.microsoft.com/office/powerpoint/2010/main" val="861491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274838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Hvor lang afstand tror I, </a:t>
            </a: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</a:t>
            </a:r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skal være til fyrværkeriet, </a:t>
            </a: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I er på sikker afstand?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06294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SVAR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1913891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latin typeface="Raleway" panose="020B0503030101060003" pitchFamily="34" charset="0"/>
              </a:rPr>
              <a:t>Det står altid på fyrværkeriet </a:t>
            </a:r>
            <a:r>
              <a:rPr lang="da-DK" sz="4800" b="1" dirty="0" smtClean="0">
                <a:latin typeface="Raleway" panose="020B0503030101060003" pitchFamily="34" charset="0"/>
              </a:rPr>
              <a:t/>
            </a:r>
            <a:br>
              <a:rPr lang="da-DK" sz="4800" b="1" dirty="0" smtClean="0">
                <a:latin typeface="Raleway" panose="020B0503030101060003" pitchFamily="34" charset="0"/>
              </a:rPr>
            </a:br>
            <a:r>
              <a:rPr lang="da-DK" sz="4800" b="1" dirty="0" smtClean="0">
                <a:latin typeface="Raleway" panose="020B0503030101060003" pitchFamily="34" charset="0"/>
              </a:rPr>
              <a:t>eller </a:t>
            </a:r>
            <a:r>
              <a:rPr lang="da-DK" sz="4800" b="1" dirty="0">
                <a:latin typeface="Raleway" panose="020B0503030101060003" pitchFamily="34" charset="0"/>
              </a:rPr>
              <a:t>en brugsvejledning, </a:t>
            </a:r>
            <a:r>
              <a:rPr lang="da-DK" sz="4800" b="1" dirty="0" smtClean="0">
                <a:latin typeface="Raleway" panose="020B0503030101060003" pitchFamily="34" charset="0"/>
              </a:rPr>
              <a:t/>
            </a:r>
            <a:br>
              <a:rPr lang="da-DK" sz="4800" b="1" dirty="0" smtClean="0">
                <a:latin typeface="Raleway" panose="020B0503030101060003" pitchFamily="34" charset="0"/>
              </a:rPr>
            </a:br>
            <a:r>
              <a:rPr lang="da-DK" sz="4800" b="1" dirty="0" smtClean="0">
                <a:latin typeface="Raleway" panose="020B0503030101060003" pitchFamily="34" charset="0"/>
              </a:rPr>
              <a:t>hvor </a:t>
            </a:r>
            <a:r>
              <a:rPr lang="da-DK" sz="4800" b="1" dirty="0">
                <a:latin typeface="Raleway" panose="020B0503030101060003" pitchFamily="34" charset="0"/>
              </a:rPr>
              <a:t>stor afstanden </a:t>
            </a:r>
            <a:r>
              <a:rPr lang="da-DK" sz="4800" b="1" dirty="0" smtClean="0">
                <a:latin typeface="Raleway" panose="020B0503030101060003" pitchFamily="34" charset="0"/>
              </a:rPr>
              <a:t>skal </a:t>
            </a:r>
            <a:r>
              <a:rPr lang="da-DK" sz="4800" b="1" dirty="0">
                <a:latin typeface="Raleway" panose="020B0503030101060003" pitchFamily="34" charset="0"/>
              </a:rPr>
              <a:t>være. </a:t>
            </a:r>
          </a:p>
        </p:txBody>
      </p:sp>
      <p:sp>
        <p:nvSpPr>
          <p:cNvPr id="2" name="Rektangel 1"/>
          <p:cNvSpPr/>
          <p:nvPr/>
        </p:nvSpPr>
        <p:spPr>
          <a:xfrm>
            <a:off x="0" y="450377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400" b="1" dirty="0">
                <a:latin typeface="Raleway" panose="020B0503030101060003" pitchFamily="34" charset="0"/>
              </a:rPr>
              <a:t>Børnefyrværkeri har en sikkerhedsafstand på 1 meter, </a:t>
            </a:r>
            <a:r>
              <a:rPr lang="da-DK" sz="2400" b="1" dirty="0" smtClean="0">
                <a:latin typeface="Raleway" panose="020B0503030101060003" pitchFamily="34" charset="0"/>
              </a:rPr>
              <a:t/>
            </a:r>
            <a:br>
              <a:rPr lang="da-DK" sz="2400" b="1" dirty="0" smtClean="0">
                <a:latin typeface="Raleway" panose="020B0503030101060003" pitchFamily="34" charset="0"/>
              </a:rPr>
            </a:br>
            <a:r>
              <a:rPr lang="da-DK" sz="2400" b="1" dirty="0" smtClean="0">
                <a:latin typeface="Raleway" panose="020B0503030101060003" pitchFamily="34" charset="0"/>
              </a:rPr>
              <a:t>men </a:t>
            </a:r>
            <a:r>
              <a:rPr lang="da-DK" sz="2400" b="1" dirty="0">
                <a:latin typeface="Raleway" panose="020B0503030101060003" pitchFamily="34" charset="0"/>
              </a:rPr>
              <a:t>de </a:t>
            </a:r>
            <a:r>
              <a:rPr lang="da-DK" sz="2400" b="1" dirty="0" smtClean="0">
                <a:latin typeface="Raleway" panose="020B0503030101060003" pitchFamily="34" charset="0"/>
              </a:rPr>
              <a:t>fleste </a:t>
            </a:r>
            <a:r>
              <a:rPr lang="da-DK" sz="2400" b="1" dirty="0">
                <a:latin typeface="Raleway" panose="020B0503030101060003" pitchFamily="34" charset="0"/>
              </a:rPr>
              <a:t>raketter og batterier kræver, </a:t>
            </a:r>
            <a:r>
              <a:rPr lang="da-DK" sz="2400" b="1" dirty="0" smtClean="0">
                <a:latin typeface="Raleway" panose="020B0503030101060003" pitchFamily="34" charset="0"/>
              </a:rPr>
              <a:t>at </a:t>
            </a:r>
            <a:r>
              <a:rPr lang="da-DK" sz="2400" b="1" dirty="0">
                <a:latin typeface="Raleway" panose="020B0503030101060003" pitchFamily="34" charset="0"/>
              </a:rPr>
              <a:t>man er på 8 meters afstand</a:t>
            </a:r>
            <a:r>
              <a:rPr lang="da-DK" sz="2400" b="1" dirty="0" smtClean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58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ØVELSE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264417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</a:rPr>
              <a:t>Kan I vurdere, hvor langt 8 meter er? Prøv at måle det op.</a:t>
            </a: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518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FAKTA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058269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Både børn og voksne </a:t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kommer til skade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371215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  <a:t>Ved nytåret 2019-2020 kom 228 børn og voksne </a:t>
            </a:r>
            <a:r>
              <a:rPr lang="da-DK" sz="2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til </a:t>
            </a:r>
            <a: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  <a:t>skade med fyrværkeri. </a:t>
            </a:r>
            <a:b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endParaRPr lang="da-DK" sz="2400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pPr algn="ctr"/>
            <a:r>
              <a:rPr lang="da-DK" sz="2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64 </a:t>
            </a:r>
            <a: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  <a:t>af </a:t>
            </a:r>
            <a:r>
              <a:rPr lang="da-DK" sz="2400" dirty="0" smtClean="0">
                <a:solidFill>
                  <a:schemeClr val="bg1"/>
                </a:solidFill>
                <a:latin typeface="Raleway" panose="020B0503030101060003" pitchFamily="34" charset="0"/>
              </a:rPr>
              <a:t>dem var 0-14 </a:t>
            </a:r>
            <a: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  <a:t>år og 38 var 15-17 år.</a:t>
            </a:r>
            <a:b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  <a:t>80 procent </a:t>
            </a:r>
            <a:r>
              <a:rPr lang="da-DK" sz="2400">
                <a:solidFill>
                  <a:schemeClr val="bg1"/>
                </a:solidFill>
                <a:latin typeface="Raleway" panose="020B0503030101060003" pitchFamily="34" charset="0"/>
              </a:rPr>
              <a:t>af </a:t>
            </a:r>
            <a:r>
              <a:rPr lang="da-DK" sz="2400" smtClean="0">
                <a:solidFill>
                  <a:schemeClr val="bg1"/>
                </a:solidFill>
                <a:latin typeface="Raleway" panose="020B0503030101060003" pitchFamily="34" charset="0"/>
              </a:rPr>
              <a:t>dem var </a:t>
            </a:r>
            <a:r>
              <a:rPr lang="da-DK" sz="2400" dirty="0">
                <a:solidFill>
                  <a:schemeClr val="bg1"/>
                </a:solidFill>
                <a:latin typeface="Raleway" panose="020B0503030101060003" pitchFamily="34" charset="0"/>
              </a:rPr>
              <a:t>drenge og mænd. </a:t>
            </a:r>
            <a:endParaRPr lang="da-DK" sz="24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354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/>
          <p:cNvSpPr txBox="1"/>
          <p:nvPr/>
        </p:nvSpPr>
        <p:spPr>
          <a:xfrm>
            <a:off x="0" y="668566"/>
            <a:ext cx="12192000" cy="19535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da-DK" sz="80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De fem </a:t>
            </a:r>
            <a:r>
              <a:rPr lang="da-DK" sz="8000" dirty="0" smtClean="0">
                <a:solidFill>
                  <a:schemeClr val="tx2"/>
                </a:solidFill>
                <a:latin typeface="Raleway Black" panose="020B0A03030101060003" pitchFamily="34" charset="0"/>
              </a:rPr>
              <a:t>vigtige</a:t>
            </a:r>
            <a:r>
              <a:rPr lang="da-DK" sz="80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 fyrværkeriråd</a:t>
            </a:r>
            <a:endParaRPr lang="da-DK" sz="80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1032934" y="2978665"/>
            <a:ext cx="556755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sz="3200" dirty="0" smtClean="0">
                <a:solidFill>
                  <a:schemeClr val="tx2"/>
                </a:solidFill>
                <a:latin typeface="Raleway Black" panose="020B0A03030101060003" pitchFamily="34" charset="0"/>
              </a:rPr>
              <a:t>1. </a:t>
            </a:r>
            <a: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Husk beskyttelsesbriller</a:t>
            </a:r>
            <a:endParaRPr lang="da-DK" sz="32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1032934" y="4040513"/>
            <a:ext cx="4610558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sz="3200" dirty="0" smtClean="0">
                <a:solidFill>
                  <a:schemeClr val="tx2"/>
                </a:solidFill>
                <a:latin typeface="Raleway Black" panose="020B0A03030101060003" pitchFamily="34" charset="0"/>
              </a:rPr>
              <a:t>3. </a:t>
            </a:r>
            <a: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Hold aldrig tændt </a:t>
            </a:r>
            <a:b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     fyrværkeri i hånden</a:t>
            </a:r>
            <a:endParaRPr lang="da-DK" sz="32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10" name="Tekstfelt 9"/>
          <p:cNvSpPr txBox="1"/>
          <p:nvPr/>
        </p:nvSpPr>
        <p:spPr>
          <a:xfrm>
            <a:off x="7122160" y="2978665"/>
            <a:ext cx="3972562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sz="3200" dirty="0" smtClean="0">
                <a:solidFill>
                  <a:schemeClr val="tx2"/>
                </a:solidFill>
                <a:latin typeface="Raleway Black" panose="020B0A03030101060003" pitchFamily="34" charset="0"/>
              </a:rPr>
              <a:t>2. </a:t>
            </a:r>
            <a: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Brug kun lovligt </a:t>
            </a:r>
            <a:b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</a:br>
            <a: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     fyrværkeri</a:t>
            </a:r>
            <a:endParaRPr lang="da-DK" sz="32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7122160" y="4532956"/>
            <a:ext cx="3254417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sz="3200" dirty="0" smtClean="0">
                <a:solidFill>
                  <a:schemeClr val="tx2"/>
                </a:solidFill>
                <a:latin typeface="Raleway Black" panose="020B0A03030101060003" pitchFamily="34" charset="0"/>
              </a:rPr>
              <a:t>4. </a:t>
            </a:r>
            <a: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Hold afstand</a:t>
            </a:r>
            <a:endParaRPr lang="da-DK" sz="32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2946740" y="5616216"/>
            <a:ext cx="6298519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sz="3200" dirty="0" smtClean="0">
                <a:solidFill>
                  <a:schemeClr val="tx2"/>
                </a:solidFill>
                <a:latin typeface="Raleway Black" panose="020B0A03030101060003" pitchFamily="34" charset="0"/>
              </a:rPr>
              <a:t>5. </a:t>
            </a:r>
            <a:r>
              <a:rPr lang="da-DK" sz="3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Gå aldrig tilbage til en fuser</a:t>
            </a:r>
            <a:endParaRPr lang="da-DK" sz="32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15" name="Tekstfelt 1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7350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FAKTA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2328518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4 ud af 10 af de </a:t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tilskadekomne var tilskuere, </a:t>
            </a:r>
          </a:p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der ikke selv tændte fyrværkeriet. 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148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274838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Har I styr på sikkerheden til nytår,</a:t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eller har I oplevet uheld </a:t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med fyrværkeri?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83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FAKTA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1962017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</a:rPr>
              <a:t>Skader med alle slags fyrværkeri</a:t>
            </a:r>
          </a:p>
        </p:txBody>
      </p:sp>
      <p:sp>
        <p:nvSpPr>
          <p:cNvPr id="2" name="Rektangel 1"/>
          <p:cNvSpPr/>
          <p:nvPr/>
        </p:nvSpPr>
        <p:spPr>
          <a:xfrm>
            <a:off x="481262" y="3121714"/>
            <a:ext cx="56147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De 228 børn og voksne, der kom til skade med fyrværkeri ved nytåret 2019-2020, oplyste på skadestuerne, hvad de var kommet til skade med:</a:t>
            </a:r>
          </a:p>
        </p:txBody>
      </p:sp>
      <p:sp>
        <p:nvSpPr>
          <p:cNvPr id="7" name="Rektangel 6"/>
          <p:cNvSpPr/>
          <p:nvPr/>
        </p:nvSpPr>
        <p:spPr>
          <a:xfrm>
            <a:off x="6264443" y="3121714"/>
            <a:ext cx="549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13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småt fyrværkeri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4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heksehyl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14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fontæner og sole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32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romerlys og bomberør</a:t>
            </a:r>
            <a:endParaRPr lang="da-DK" sz="2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6264443" y="4363282"/>
            <a:ext cx="549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44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batterier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73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raketter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25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ulovligt fyrværkeri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chemeClr val="bg1"/>
                </a:solidFill>
                <a:latin typeface="Raleway" panose="020B0503030101060003" pitchFamily="34" charset="0"/>
              </a:rPr>
              <a:t>22 </a:t>
            </a:r>
            <a:r>
              <a:rPr lang="da-DK" sz="2000" dirty="0">
                <a:solidFill>
                  <a:schemeClr val="bg1"/>
                </a:solidFill>
                <a:latin typeface="Raleway" panose="020B0503030101060003" pitchFamily="34" charset="0"/>
              </a:rPr>
              <a:t>ulykker skyldtes andet fyrværkeri </a:t>
            </a:r>
            <a:endParaRPr lang="da-DK" sz="2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295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64417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Er der noget fyrværkeri,</a:t>
            </a:r>
          </a:p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man gerne må holde i hånden?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12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30135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Bruger I altid beskyttelsesbriller?</a:t>
            </a: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079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644170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Har I oplevet, at nogen kom til skade, fordi de ikke havde briller på?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34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FAKTA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163933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Pas på øjnene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45168" y="2788191"/>
            <a:ext cx="5534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Der </a:t>
            </a:r>
            <a:r>
              <a:rPr lang="da-DK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var 50 øjenskader blandt de 228 skader med fyrværkeri, som ved nytåret 2019-2020 måtte behandles på danske skadestuer. </a:t>
            </a:r>
            <a:endParaRPr lang="da-DK" sz="2400" b="1" dirty="0" smtClean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endParaRPr lang="da-DK" sz="2400" b="1" dirty="0">
              <a:solidFill>
                <a:schemeClr val="bg1"/>
              </a:solidFill>
              <a:latin typeface="Raleway" panose="020B0503030101060003" pitchFamily="34" charset="0"/>
            </a:endParaRPr>
          </a:p>
          <a:p>
            <a:r>
              <a:rPr lang="da-DK" sz="2400" b="1" dirty="0">
                <a:solidFill>
                  <a:schemeClr val="bg1"/>
                </a:solidFill>
                <a:latin typeface="Raleway" panose="020B0503030101060003" pitchFamily="34" charset="0"/>
              </a:rPr>
              <a:t>Alle tilskadekomne blev spurgt, om de havde brugt beskyttelsesbriller:</a:t>
            </a:r>
          </a:p>
        </p:txBody>
      </p:sp>
      <p:sp>
        <p:nvSpPr>
          <p:cNvPr id="7" name="Rektangel 6"/>
          <p:cNvSpPr/>
          <p:nvPr/>
        </p:nvSpPr>
        <p:spPr>
          <a:xfrm>
            <a:off x="6264443" y="2805702"/>
            <a:ext cx="549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62 </a:t>
            </a:r>
            <a:r>
              <a:rPr lang="da-DK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procent af de tilskadekomne brugte ikke beskyttelsesbriller.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50 </a:t>
            </a:r>
            <a:r>
              <a:rPr lang="da-DK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procent af tilskadekomne børn under 15 år havde beskyttelsesbriller på.</a:t>
            </a:r>
          </a:p>
        </p:txBody>
      </p:sp>
      <p:sp>
        <p:nvSpPr>
          <p:cNvPr id="8" name="Rektangel 7"/>
          <p:cNvSpPr/>
          <p:nvPr/>
        </p:nvSpPr>
        <p:spPr>
          <a:xfrm>
            <a:off x="6264443" y="4142408"/>
            <a:ext cx="549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39 </a:t>
            </a:r>
            <a:r>
              <a:rPr lang="da-DK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procent af de tilskadekomne </a:t>
            </a:r>
            <a:r>
              <a:rPr lang="da-DK" sz="2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/>
            </a:r>
            <a:br>
              <a:rPr lang="da-DK" sz="2000" b="1" dirty="0" smtClean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da-DK" sz="2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15-17-årige </a:t>
            </a:r>
            <a:r>
              <a:rPr lang="da-DK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havde beskyttelsesbriller på.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19 </a:t>
            </a:r>
            <a:r>
              <a:rPr lang="da-DK" sz="2000" b="1" dirty="0">
                <a:solidFill>
                  <a:schemeClr val="bg1"/>
                </a:solidFill>
                <a:latin typeface="Raleway" panose="020B0503030101060003" pitchFamily="34" charset="0"/>
              </a:rPr>
              <a:t>procent af de tilskadekomne over 18 år havde beskyttelsesbriller på.</a:t>
            </a:r>
          </a:p>
        </p:txBody>
      </p: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50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30135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Ved I, hvad der er lovligt fyrværkeri?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41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ØVELSE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992606" y="2644170"/>
            <a:ext cx="102067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Hvad er lovligt og </a:t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hvad er ulovligt?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888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SVAR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992606" y="3805947"/>
            <a:ext cx="102067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200" b="1" dirty="0">
                <a:latin typeface="Raleway" panose="020B0503030101060003" pitchFamily="34" charset="0"/>
              </a:rPr>
              <a:t>I har størst sikkerhed for, at fyrværkeri er lovligt, hvis det købes i en butik i Danmark. Fyrværkeriet skal altid være CE-mærket. Det er fabrikantens angivelse af, at fyrværkeriet lever op til reglerne for, hvordan det skal være fremstillet.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01" y="902369"/>
            <a:ext cx="3552799" cy="253692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794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3909344" y="2352727"/>
            <a:ext cx="4373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b="1" spc="600" dirty="0" smtClean="0">
                <a:solidFill>
                  <a:srgbClr val="FBB900"/>
                </a:solidFill>
                <a:latin typeface="Raleway" panose="020B0503030101060003" pitchFamily="34" charset="0"/>
              </a:rPr>
              <a:t>RÅD NUMMER 1:</a:t>
            </a:r>
            <a:endParaRPr lang="da-DK" sz="3200" b="1" spc="600" dirty="0">
              <a:solidFill>
                <a:srgbClr val="FBB900"/>
              </a:solidFill>
              <a:latin typeface="Raleway" panose="020B0503030101060003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1354166" y="2937502"/>
            <a:ext cx="9483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6000" b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Husk beskyttelsesbriller</a:t>
            </a:r>
            <a:endParaRPr lang="da-DK" sz="6000" b="1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9131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9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FAKTA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132627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</a:rPr>
              <a:t>25 børn og voksne kom ved nytåret 2019-2020 til skade med ulovligt fyrværkeri, så de måtte behandles </a:t>
            </a: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/>
            </a:r>
            <a:b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</a:br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på </a:t>
            </a:r>
            <a:r>
              <a:rPr lang="da-DK" sz="4800" b="1" dirty="0">
                <a:solidFill>
                  <a:schemeClr val="bg1"/>
                </a:solidFill>
                <a:latin typeface="Raleway" panose="020B0503030101060003" pitchFamily="34" charset="0"/>
              </a:rPr>
              <a:t>skadestuen.</a:t>
            </a:r>
          </a:p>
        </p:txBody>
      </p:sp>
      <p:sp>
        <p:nvSpPr>
          <p:cNvPr id="9" name="Rektangel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26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30135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Ved I, hvad en fuser er?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86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SVAR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2122074"/>
            <a:ext cx="1219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En fuser er fyrværkeri, </a:t>
            </a:r>
            <a:br>
              <a:rPr lang="da-DK" sz="4000" b="1" dirty="0" smtClean="0">
                <a:latin typeface="Raleway" panose="020B0503030101060003" pitchFamily="34" charset="0"/>
              </a:rPr>
            </a:br>
            <a:r>
              <a:rPr lang="da-DK" sz="4000" b="1" dirty="0" smtClean="0">
                <a:latin typeface="Raleway" panose="020B0503030101060003" pitchFamily="34" charset="0"/>
              </a:rPr>
              <a:t>der ikke bliver affyret, </a:t>
            </a:r>
            <a:br>
              <a:rPr lang="da-DK" sz="4000" b="1" dirty="0" smtClean="0">
                <a:latin typeface="Raleway" panose="020B0503030101060003" pitchFamily="34" charset="0"/>
              </a:rPr>
            </a:br>
            <a:r>
              <a:rPr lang="da-DK" sz="4000" b="1" dirty="0" smtClean="0">
                <a:latin typeface="Raleway" panose="020B0503030101060003" pitchFamily="34" charset="0"/>
              </a:rPr>
              <a:t>selv om det er blevet tændt. </a:t>
            </a:r>
          </a:p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Det kan skyldes en fejl, eller at </a:t>
            </a:r>
            <a:br>
              <a:rPr lang="da-DK" sz="4000" b="1" dirty="0" smtClean="0">
                <a:latin typeface="Raleway" panose="020B0503030101060003" pitchFamily="34" charset="0"/>
              </a:rPr>
            </a:br>
            <a:r>
              <a:rPr lang="da-DK" sz="4000" b="1" dirty="0" smtClean="0">
                <a:latin typeface="Raleway" panose="020B0503030101060003" pitchFamily="34" charset="0"/>
              </a:rPr>
              <a:t>fyrværkeriet er blevet ødelagt.</a:t>
            </a:r>
            <a:endParaRPr lang="da-DK" sz="4000" b="1" dirty="0">
              <a:latin typeface="Raleway" panose="020B05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386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43598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Har I oplevet, </a:t>
            </a:r>
          </a:p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at fyrværkeri ikke virkede, </a:t>
            </a:r>
          </a:p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når I tændte det?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79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30135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Hvad gjorde I så?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578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SVAR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2122074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Fyrværkeri, der ikke virker </a:t>
            </a:r>
          </a:p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eller som har skader, skal smides ud. </a:t>
            </a:r>
          </a:p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Det skal afleveres på en genbrugsplads, </a:t>
            </a:r>
          </a:p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der tager imod fyrværkeriaffald.</a:t>
            </a:r>
            <a:endParaRPr lang="da-DK" sz="4000" b="1" dirty="0"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95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SPØRGSMÅL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2435986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Hvad vil I gøre, hvis I brænder jer</a:t>
            </a:r>
          </a:p>
          <a:p>
            <a:pPr algn="ctr"/>
            <a:r>
              <a:rPr lang="da-DK" sz="4800" b="1" dirty="0" smtClean="0">
                <a:solidFill>
                  <a:schemeClr val="bg1"/>
                </a:solidFill>
                <a:latin typeface="Raleway" panose="020B0503030101060003" pitchFamily="34" charset="0"/>
                <a:cs typeface="Times New Roman" panose="02020603050405020304" pitchFamily="18" charset="0"/>
              </a:rPr>
              <a:t>på fyrværkeri eller bliver ramt af det?</a:t>
            </a:r>
            <a:endParaRPr lang="da-DK" sz="48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477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1270000"/>
            <a:ext cx="2611120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/>
          <p:cNvSpPr txBox="1"/>
          <p:nvPr/>
        </p:nvSpPr>
        <p:spPr>
          <a:xfrm>
            <a:off x="0" y="1270000"/>
            <a:ext cx="2611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pc="3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SVAR</a:t>
            </a:r>
            <a:endParaRPr lang="da-DK" spc="3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0" y="212207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>
                <a:latin typeface="Raleway" panose="020B0503030101060003" pitchFamily="34" charset="0"/>
              </a:rPr>
              <a:t>Hvis I brænder jer</a:t>
            </a:r>
            <a:r>
              <a:rPr lang="da-DK" sz="4800" b="1" dirty="0" smtClean="0">
                <a:latin typeface="Raleway" panose="020B0503030101060003" pitchFamily="34" charset="0"/>
              </a:rPr>
              <a:t>:</a:t>
            </a:r>
            <a:endParaRPr lang="da-DK" sz="4800" b="1" dirty="0">
              <a:latin typeface="Raleway" panose="020B0503030101060003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1361573" y="3280156"/>
            <a:ext cx="94688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b="1" dirty="0" smtClean="0">
                <a:latin typeface="Raleway" panose="020B0503030101060003" pitchFamily="34" charset="0"/>
              </a:rPr>
              <a:t>Få </a:t>
            </a:r>
            <a:r>
              <a:rPr lang="da-DK" sz="2800" b="1" dirty="0">
                <a:latin typeface="Raleway" panose="020B0503030101060003" pitchFamily="34" charset="0"/>
              </a:rPr>
              <a:t>hjælp hos en voksen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b="1" dirty="0" smtClean="0">
                <a:latin typeface="Raleway" panose="020B0503030101060003" pitchFamily="34" charset="0"/>
              </a:rPr>
              <a:t>Hold </a:t>
            </a:r>
            <a:r>
              <a:rPr lang="da-DK" sz="2800" b="1" dirty="0">
                <a:latin typeface="Raleway" panose="020B0503030101060003" pitchFamily="34" charset="0"/>
              </a:rPr>
              <a:t>stedet, hvor I har brændt jer, under koldt vand, til det ikke gør ondt længere.</a:t>
            </a:r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27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40102" y="286893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dirty="0" smtClean="0">
                <a:solidFill>
                  <a:schemeClr val="accent2"/>
                </a:solidFill>
                <a:latin typeface="Raleway Black" panose="020B0A03030101060003" pitchFamily="34" charset="0"/>
              </a:rPr>
              <a:t>HAV ET SIKKERT NYTÅR</a:t>
            </a:r>
            <a:endParaRPr lang="da-DK" sz="7200" dirty="0">
              <a:solidFill>
                <a:schemeClr val="accent2"/>
              </a:solidFill>
              <a:latin typeface="Raleway Black" panose="020B0A03030101060003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-34051" y="278880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dirty="0" smtClean="0">
                <a:solidFill>
                  <a:srgbClr val="FBB900"/>
                </a:solidFill>
                <a:latin typeface="Raleway Black" panose="020B0A03030101060003" pitchFamily="34" charset="0"/>
              </a:rPr>
              <a:t>HAV ET SIKKERT NYTÅR</a:t>
            </a:r>
            <a:endParaRPr lang="da-DK" sz="7200" dirty="0">
              <a:solidFill>
                <a:srgbClr val="FBB900"/>
              </a:solidFill>
              <a:latin typeface="Raleway Black" panose="020B0A03030101060003" pitchFamily="34" charset="0"/>
            </a:endParaRPr>
          </a:p>
        </p:txBody>
      </p:sp>
      <p:sp>
        <p:nvSpPr>
          <p:cNvPr id="5" name="Tekstfelt 4"/>
          <p:cNvSpPr txBox="1"/>
          <p:nvPr/>
        </p:nvSpPr>
        <p:spPr>
          <a:xfrm>
            <a:off x="0" y="2828835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HAV ET SIKKERT NYTÅR</a:t>
            </a:r>
            <a:endParaRPr lang="da-DK" sz="7200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35" y="198212"/>
            <a:ext cx="3822413" cy="214917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4895" y="959083"/>
            <a:ext cx="3822413" cy="214917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22" y="619580"/>
            <a:ext cx="3822413" cy="2149171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4229" y="1572254"/>
            <a:ext cx="2706497" cy="1521742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9458" y="6665"/>
            <a:ext cx="2706497" cy="1521742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37" y="4653816"/>
            <a:ext cx="3822413" cy="214917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51" y="4758923"/>
            <a:ext cx="3822413" cy="2149171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7279" y="4019971"/>
            <a:ext cx="3822413" cy="2149171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6531" y="3837600"/>
            <a:ext cx="2706497" cy="1521742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46" y="3873298"/>
            <a:ext cx="2706497" cy="1521742"/>
          </a:xfrm>
          <a:prstGeom prst="rect">
            <a:avLst/>
          </a:prstGeom>
        </p:spPr>
      </p:pic>
      <p:sp>
        <p:nvSpPr>
          <p:cNvPr id="18" name="Tekstfelt 17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0" y="30135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4800" b="1" dirty="0" smtClean="0">
                <a:latin typeface="Raleway" panose="020B0503030101060003" pitchFamily="34" charset="0"/>
              </a:rPr>
              <a:t>Se mere på fyrværkeri.dk</a:t>
            </a:r>
            <a:endParaRPr lang="da-DK" sz="4800" b="1" dirty="0">
              <a:latin typeface="Raleway" panose="020B05030301010600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9625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Billed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9" y="2400854"/>
            <a:ext cx="3057802" cy="205629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396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accent3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accent3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" y="-1068008"/>
            <a:ext cx="12181386" cy="6849048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2030464" y="4261466"/>
            <a:ext cx="81310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Briller beskytter jer mod </a:t>
            </a:r>
          </a:p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at få gnister eller fyrværkeri i øjnene.</a:t>
            </a:r>
          </a:p>
          <a:p>
            <a:pPr algn="ctr"/>
            <a:r>
              <a:rPr lang="da-DK" sz="4000" b="1" dirty="0" smtClean="0">
                <a:latin typeface="Raleway" panose="020B0503030101060003" pitchFamily="34" charset="0"/>
              </a:rPr>
              <a:t>Så undgår I øjenskader.</a:t>
            </a:r>
            <a:endParaRPr lang="da-DK" sz="4000" b="1" dirty="0">
              <a:latin typeface="Raleway" panose="020B0503030101060003" pitchFamily="34" charset="0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15529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861" y="0"/>
            <a:ext cx="9144000" cy="6858000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18" y="0"/>
            <a:ext cx="5202425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635727" y="3476764"/>
            <a:ext cx="10955382" cy="30469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a-DK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503030101060003" pitchFamily="34" charset="0"/>
            </a:endParaRPr>
          </a:p>
          <a:p>
            <a:pPr algn="ctr"/>
            <a:r>
              <a:rPr lang="da-DK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</a:rPr>
              <a:t>Almindelige briller, solbriller </a:t>
            </a:r>
          </a:p>
          <a:p>
            <a:pPr algn="ctr"/>
            <a:r>
              <a:rPr lang="da-DK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</a:rPr>
              <a:t>eller svømmebriller duer ikke </a:t>
            </a:r>
          </a:p>
          <a:p>
            <a:pPr algn="ctr"/>
            <a:r>
              <a:rPr lang="da-D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</a:rPr>
              <a:t>– de kan gå i stykker og dækker </a:t>
            </a:r>
          </a:p>
          <a:p>
            <a:pPr algn="ctr"/>
            <a:r>
              <a:rPr lang="da-D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</a:rPr>
              <a:t>heller ikke altid i siderne</a:t>
            </a:r>
            <a:br>
              <a:rPr lang="da-DK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503030101060003" pitchFamily="34" charset="0"/>
              </a:rPr>
            </a:br>
            <a:endParaRPr lang="da-DK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anose="020B0503030101060003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206" y="432338"/>
            <a:ext cx="2340636" cy="108269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5329" y="3044928"/>
            <a:ext cx="1907810" cy="863671"/>
          </a:xfrm>
          <a:prstGeom prst="rect">
            <a:avLst/>
          </a:prstGeom>
        </p:spPr>
      </p:pic>
      <p:pic>
        <p:nvPicPr>
          <p:cNvPr id="11" name="Billede 10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9521850" y="966015"/>
            <a:ext cx="2286000" cy="970788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487" y="1947370"/>
            <a:ext cx="4034089" cy="2626953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54879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99" y="2400854"/>
            <a:ext cx="3057802" cy="205629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9873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/>
          <p:cNvSpPr txBox="1"/>
          <p:nvPr/>
        </p:nvSpPr>
        <p:spPr>
          <a:xfrm>
            <a:off x="3909344" y="2352727"/>
            <a:ext cx="4373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200" b="1" spc="600" dirty="0" smtClean="0">
                <a:solidFill>
                  <a:srgbClr val="FBB900"/>
                </a:solidFill>
                <a:latin typeface="Raleway" panose="020B0503030101060003" pitchFamily="34" charset="0"/>
              </a:rPr>
              <a:t>RÅD NUMMER 2:</a:t>
            </a:r>
            <a:endParaRPr lang="da-DK" sz="3200" b="1" spc="600" dirty="0">
              <a:solidFill>
                <a:srgbClr val="FBB900"/>
              </a:solidFill>
              <a:latin typeface="Raleway" panose="020B0503030101060003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874071" y="2937502"/>
            <a:ext cx="10443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6000" b="1" dirty="0" smtClean="0">
                <a:solidFill>
                  <a:schemeClr val="bg1"/>
                </a:solidFill>
                <a:latin typeface="Raleway Black" panose="020B0A03030101060003" pitchFamily="34" charset="0"/>
              </a:rPr>
              <a:t>Brug kun lovligt fyrværkeri</a:t>
            </a:r>
            <a:endParaRPr lang="da-DK" sz="6000" b="1" dirty="0">
              <a:solidFill>
                <a:schemeClr val="bg1"/>
              </a:solidFill>
              <a:latin typeface="Raleway Black" panose="020B0A03030101060003" pitchFamily="34" charset="0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11698474" y="4799961"/>
            <a:ext cx="369332" cy="181991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Sikkerhedsstyrelsen 2020</a:t>
            </a:r>
            <a:endParaRPr lang="da-DK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397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Sikkerhedsstyrelsen">
      <a:dk1>
        <a:srgbClr val="000000"/>
      </a:dk1>
      <a:lt1>
        <a:srgbClr val="FFFFFF"/>
      </a:lt1>
      <a:dk2>
        <a:srgbClr val="F7B700"/>
      </a:dk2>
      <a:lt2>
        <a:srgbClr val="DCDDDE"/>
      </a:lt2>
      <a:accent1>
        <a:srgbClr val="F7B700"/>
      </a:accent1>
      <a:accent2>
        <a:srgbClr val="ACCEC7"/>
      </a:accent2>
      <a:accent3>
        <a:srgbClr val="2A2A29"/>
      </a:accent3>
      <a:accent4>
        <a:srgbClr val="4A4A49"/>
      </a:accent4>
      <a:accent5>
        <a:srgbClr val="FFFFFF"/>
      </a:accent5>
      <a:accent6>
        <a:srgbClr val="F7B700"/>
      </a:accent6>
      <a:hlink>
        <a:srgbClr val="F7B700"/>
      </a:hlink>
      <a:folHlink>
        <a:srgbClr val="2A2A29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1119</Words>
  <Application>Microsoft Office PowerPoint</Application>
  <PresentationFormat>Widescreen</PresentationFormat>
  <Paragraphs>193</Paragraphs>
  <Slides>49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Franklin Gothic Book</vt:lpstr>
      <vt:lpstr>Raleway</vt:lpstr>
      <vt:lpstr>Raleway Black</vt:lpstr>
      <vt:lpstr>Times New Roman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Rødtness Vesterby Knudsen</dc:creator>
  <cp:lastModifiedBy>Thomas Rødtness Vesterby Knudsen</cp:lastModifiedBy>
  <cp:revision>96</cp:revision>
  <dcterms:created xsi:type="dcterms:W3CDTF">2020-10-07T09:18:07Z</dcterms:created>
  <dcterms:modified xsi:type="dcterms:W3CDTF">2020-10-28T07:47:03Z</dcterms:modified>
</cp:coreProperties>
</file>